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48" r:id="rId5"/>
    <p:sldId id="2462" r:id="rId6"/>
    <p:sldId id="259" r:id="rId7"/>
    <p:sldId id="2451" r:id="rId8"/>
    <p:sldId id="2463" r:id="rId9"/>
    <p:sldId id="2464" r:id="rId10"/>
    <p:sldId id="2465" r:id="rId11"/>
    <p:sldId id="2466" r:id="rId12"/>
    <p:sldId id="2467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8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2658" y="129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8" d="100"/>
          <a:sy n="88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D12826-8D90-4D69-9B6E-F96A249CD486}" type="datetime1">
              <a:rPr lang="de-DE" smtClean="0"/>
              <a:t>05.06.2021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739A-FCEC-4E58-9BB4-795CA6C85AA0}" type="datetime1">
              <a:rPr lang="de-DE" smtClean="0"/>
              <a:pPr/>
              <a:t>05.06.2021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dataset includes CSV files that contain IDs and sentiment scores of the tweets related to the COVID-19 pandemic. The real-time Twitter feed is monitored for coronavirus-related tweets using 90+ different keywords and hashtags that are commonly used while referencing the pandemic. The oldest tweets in this dataset date back to October 01, 2019. This dataset has been wholly re-designed on March 20, 2020, to comply with the content redistribution policy set by Twitter. Twitter's policy restricts the sharing of Twitter data other than IDs; therefore, only the tweet IDs are released through this dataset. You need to hydrate the tweet IDs in order to get complete data.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dataset includes CSV files that contain IDs and sentiment scores of the tweets related to the COVID-19 pandemic. The real-time Twitter feed is monitored for coronavirus-related tweets using 90+ different keywords and hashtags that are commonly used while referencing the pandemic. The oldest tweets in this dataset date back to October 01, 2019. This dataset has been wholly re-designed on March 20, 2020, to comply with the content redistribution policy set by Twitter. Twitter's policy restricts the sharing of Twitter data other than IDs; therefore, only the tweet IDs are released through this dataset. You need to hydrate the tweet IDs in order to get complete data.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3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dataset includes CSV files that contain IDs and sentiment scores of the tweets related to the COVID-19 pandemic. The real-time Twitter feed is monitored for coronavirus-related tweets using 90+ different keywords and hashtags that are commonly used while referencing the pandemic. The oldest tweets in this dataset date back to October 01, 2019. This dataset has been wholly re-designed on March 20, 2020, to comply with the content redistribution policy set by Twitter. Twitter's policy restricts the sharing of Twitter data other than IDs; therefore, only the tweet IDs are released through this dataset. You need to hydrate the tweet IDs in order to get complete data.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2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dataset includes CSV files that contain IDs and sentiment scores of the tweets related to the COVID-19 pandemic. The real-time Twitter feed is monitored for coronavirus-related tweets using 90+ different keywords and hashtags that are commonly used while referencing the pandemic. The oldest tweets in this dataset date back to October 01, 2019. This dataset has been wholly re-designed on March 20, 2020, to comply with the content redistribution policy set by Twitter. Twitter's policy restricts the sharing of Twitter data other than IDs; therefore, only the tweet IDs are released through this dataset. You need to hydrate the tweet IDs in order to get complete data.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28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dataset includes CSV files that contain IDs and sentiment scores of the tweets related to the COVID-19 pandemic. The real-time Twitter feed is monitored for coronavirus-related tweets using 90+ different keywords and hashtags that are commonly used while referencing the pandemic. The oldest tweets in this dataset date back to October 01, 2019. This dataset has been wholly re-designed on March 20, 2020, to comply with the content redistribution policy set by Twitter. Twitter's policy restricts the sharing of Twitter data other than IDs; therefore, only the tweet IDs are released through this dataset. You need to hydrate the tweet IDs in order to get complete data.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2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2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de-DE" spc="300" noProof="0"/>
              <a:t>JAHRESBERICHT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de-DE" sz="4000" spc="300" noProof="0"/>
              <a:t>Titelmasterformat durch Klicken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4" name="Online-Bildplatzhalt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5" name="Online-Bildplatzhalt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6" name="Online-Bildplatzhalt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de-DE" noProof="0"/>
              <a:t>ANKLICKEN UM MASTERTEXTFORMATE ZU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de-DE" noProof="0"/>
              <a:t>TITELMASTER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de-DE" noProof="0"/>
              <a:t>HIER FOLIENTITEL EINFÜGEN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Bildplatzhalt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Himmel, draußen, blau enthält.&#10;&#10;Automatisch generierte Beschreibung">
            <a:extLst>
              <a:ext uri="{FF2B5EF4-FFF2-40B4-BE49-F238E27FC236}">
                <a16:creationId xmlns:a16="http://schemas.microsoft.com/office/drawing/2014/main" id="{CCD09786-084E-4EB7-9C49-014C6AF03E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Ayman </a:t>
            </a:r>
            <a:r>
              <a:rPr lang="de-DE" dirty="0" err="1"/>
              <a:t>Madhour</a:t>
            </a:r>
            <a:r>
              <a:rPr lang="de-DE" dirty="0"/>
              <a:t>, Lukas Bach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140000"/>
              </a:lnSpc>
            </a:pPr>
            <a:r>
              <a:rPr lang="de-DE" sz="3700" err="1"/>
              <a:t>Covax</a:t>
            </a:r>
            <a:r>
              <a:rPr lang="de-DE" sz="3700"/>
              <a:t> Sentiment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A534908-B05B-41EB-9A43-2E234506D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856" y="3587036"/>
            <a:ext cx="852220" cy="85222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CBC1C1D-1B55-481E-B4A3-366B870B5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889" y="3587036"/>
            <a:ext cx="852221" cy="85222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1EC3CD-E780-4521-A00A-0BD7D295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135" y="3587037"/>
            <a:ext cx="852220" cy="8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Agenda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568998" cy="3798888"/>
          </a:xfrm>
        </p:spPr>
        <p:txBody>
          <a:bodyPr rtlCol="0"/>
          <a:lstStyle/>
          <a:p>
            <a:pPr rtl="0"/>
            <a:r>
              <a:rPr lang="de-DE" dirty="0"/>
              <a:t>MOTIVATION</a:t>
            </a:r>
          </a:p>
          <a:p>
            <a:pPr rtl="0"/>
            <a:r>
              <a:rPr lang="de-DE" dirty="0"/>
              <a:t>DATA MINING</a:t>
            </a:r>
          </a:p>
          <a:p>
            <a:pPr rtl="0"/>
            <a:r>
              <a:rPr lang="de-DE" dirty="0"/>
              <a:t>NATURAL LANGUAGE PROCESSING</a:t>
            </a:r>
          </a:p>
          <a:p>
            <a:pPr rtl="0"/>
            <a:r>
              <a:rPr lang="de-DE" dirty="0"/>
              <a:t>SENTIMENT ANALYSIS</a:t>
            </a:r>
          </a:p>
          <a:p>
            <a:pPr rtl="0"/>
            <a:r>
              <a:rPr lang="de-DE" dirty="0"/>
              <a:t>DATA ENGINEERING</a:t>
            </a:r>
          </a:p>
          <a:p>
            <a:pPr rtl="0"/>
            <a:r>
              <a:rPr lang="de-DE" dirty="0"/>
              <a:t>VISUALIZATION</a:t>
            </a:r>
          </a:p>
          <a:p>
            <a:pPr rtl="0"/>
            <a:r>
              <a:rPr lang="de-DE" dirty="0"/>
              <a:t>ABSCHLUSS</a:t>
            </a:r>
          </a:p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pPr rtl="0"/>
              <a:t>2</a:t>
            </a:fld>
            <a:endParaRPr lang="de-DE"/>
          </a:p>
        </p:txBody>
      </p:sp>
      <p:pic>
        <p:nvPicPr>
          <p:cNvPr id="9" name="Bild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79201E9-59C0-401A-BCF3-B0DBAB3EA1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232" r="29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Motivation</a:t>
            </a:r>
          </a:p>
        </p:txBody>
      </p:sp>
      <p:pic>
        <p:nvPicPr>
          <p:cNvPr id="5" name="Bildplatzhalter 4" descr="Tisch mit mehreren Menschen, die am Laptop arbeiten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  <a:cs typeface="Biome Light" panose="020B0303030204020804" pitchFamily="34" charset="0"/>
              </a:rPr>
              <a:t>Impfthematik in Deutschland</a:t>
            </a: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de-DE" dirty="0">
                <a:latin typeface="Lato Light" panose="020F0302020204030203" pitchFamily="34" charset="0"/>
                <a:cs typeface="Biome Light" panose="020B0303030204020804" pitchFamily="34" charset="0"/>
              </a:rPr>
              <a:t>Mediale Behandlung von Impfstoffen und Nebenwirkungen</a:t>
            </a: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  <a:cs typeface="Biome Light" panose="020B0303030204020804" pitchFamily="34" charset="0"/>
              </a:rPr>
              <a:t>Meinung der Bürger?</a:t>
            </a: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de-DE" dirty="0">
                <a:latin typeface="Lato Light" panose="020F0302020204030203" pitchFamily="34" charset="0"/>
                <a:cs typeface="Biome Light" panose="020B0303030204020804" pitchFamily="34" charset="0"/>
              </a:rPr>
              <a:t>Aufzeigen von regional abhängigen Unterschieden</a:t>
            </a:r>
            <a:endParaRPr lang="de-DE" sz="1600" dirty="0">
              <a:latin typeface="Lato Light" panose="020F0302020204030203" pitchFamily="34" charset="0"/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-12357"/>
            <a:ext cx="5251450" cy="976184"/>
          </a:xfrm>
        </p:spPr>
        <p:txBody>
          <a:bodyPr rtlCol="0">
            <a:normAutofit/>
          </a:bodyPr>
          <a:lstStyle/>
          <a:p>
            <a:pPr rtl="0"/>
            <a:r>
              <a:rPr lang="de-DE" sz="3600" dirty="0"/>
              <a:t>DATA Mining</a:t>
            </a:r>
          </a:p>
        </p:txBody>
      </p:sp>
      <p:pic>
        <p:nvPicPr>
          <p:cNvPr id="8" name="Bildplatzhalter 7" descr="Nahaufnahme von Computer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4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430A5B-7B92-49C5-8505-39E82C49C59A}"/>
              </a:ext>
            </a:extLst>
          </p:cNvPr>
          <p:cNvSpPr txBox="1"/>
          <p:nvPr/>
        </p:nvSpPr>
        <p:spPr>
          <a:xfrm>
            <a:off x="6940550" y="2274838"/>
            <a:ext cx="503375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Dataset: IEEE Covid-19 Tweets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Tweet ID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Sentiment Score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  <a:p>
            <a:pPr lvl="1"/>
            <a:endParaRPr lang="de-DE" sz="1600" dirty="0">
              <a:latin typeface="Lato Light" panose="020F03020202040302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Mining nach Tweet ID durch Twitter Bot (Hydration)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ID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User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Region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Impfstoff im Tweet erwähnt? 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263308"/>
            <a:ext cx="5251450" cy="976184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3600" dirty="0"/>
              <a:t>Natural Language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5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430A5B-7B92-49C5-8505-39E82C49C59A}"/>
              </a:ext>
            </a:extLst>
          </p:cNvPr>
          <p:cNvSpPr txBox="1"/>
          <p:nvPr/>
        </p:nvSpPr>
        <p:spPr>
          <a:xfrm>
            <a:off x="6940550" y="2644170"/>
            <a:ext cx="41040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Twitter Daten werden vorbereinigt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Nicht relevante Tweets aussortieren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Beleidigungen löschen</a:t>
            </a:r>
          </a:p>
          <a:p>
            <a:pPr lvl="1"/>
            <a:r>
              <a:rPr lang="de-DE" sz="1600" dirty="0">
                <a:latin typeface="Lato Light" panose="020F0302020204030203" pitchFamily="34" charset="0"/>
              </a:rPr>
              <a:t>-&gt; Erhalten saubere Daten 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F20CFB56-BD14-40FA-80E2-24D2CE687E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17" r="5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96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120433"/>
            <a:ext cx="5251450" cy="976184"/>
          </a:xfrm>
        </p:spPr>
        <p:txBody>
          <a:bodyPr rtlCol="0">
            <a:normAutofit/>
          </a:bodyPr>
          <a:lstStyle/>
          <a:p>
            <a:pPr rtl="0"/>
            <a:r>
              <a:rPr lang="de-DE" sz="3600" dirty="0"/>
              <a:t>Sentiment Analyse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6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430A5B-7B92-49C5-8505-39E82C49C59A}"/>
              </a:ext>
            </a:extLst>
          </p:cNvPr>
          <p:cNvSpPr txBox="1"/>
          <p:nvPr/>
        </p:nvSpPr>
        <p:spPr>
          <a:xfrm>
            <a:off x="6940550" y="2644170"/>
            <a:ext cx="4132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Twitter Daten werden vorbereinigt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Nicht relevante Tweets aussortieren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Beleidigungen löschen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Grammatikalische Fehler korrigieren</a:t>
            </a:r>
          </a:p>
          <a:p>
            <a:pPr lvl="1"/>
            <a:r>
              <a:rPr lang="de-DE" sz="1600" dirty="0">
                <a:latin typeface="Lato Light" panose="020F0302020204030203" pitchFamily="34" charset="0"/>
              </a:rPr>
              <a:t>-&gt; Erhalten saubere Daten 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</p:txBody>
      </p:sp>
      <p:pic>
        <p:nvPicPr>
          <p:cNvPr id="7" name="Bildplatzhalter 6" descr="Ein Bild, das Text, drinnen, blau, Licht enthält.&#10;&#10;Automatisch generierte Beschreibung">
            <a:extLst>
              <a:ext uri="{FF2B5EF4-FFF2-40B4-BE49-F238E27FC236}">
                <a16:creationId xmlns:a16="http://schemas.microsoft.com/office/drawing/2014/main" id="{DCAB460D-4EA7-4DB5-8D64-F5C5E1633A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511" r="165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661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7D755A-5810-46BF-8384-128A6A4542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9615" r="1139" b="2"/>
          <a:stretch/>
        </p:blipFill>
        <p:spPr>
          <a:xfrm>
            <a:off x="20" y="10"/>
            <a:ext cx="6095980" cy="6867912"/>
          </a:xfrm>
          <a:noFill/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D33D5459-1AB1-4266-B893-A74BF030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120433"/>
            <a:ext cx="5251450" cy="976184"/>
          </a:xfrm>
        </p:spPr>
        <p:txBody>
          <a:bodyPr rtlCol="0">
            <a:normAutofit/>
          </a:bodyPr>
          <a:lstStyle/>
          <a:p>
            <a:pPr rtl="0"/>
            <a:r>
              <a:rPr lang="de-DE" sz="3600" dirty="0"/>
              <a:t>Data Engineering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476D467-9359-4CC4-AFAF-DCFD78BD2D8D}"/>
              </a:ext>
            </a:extLst>
          </p:cNvPr>
          <p:cNvSpPr txBox="1"/>
          <p:nvPr/>
        </p:nvSpPr>
        <p:spPr>
          <a:xfrm>
            <a:off x="6940550" y="2644170"/>
            <a:ext cx="4132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Twitter Daten werden vorbereinigt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Nicht relevante Tweets aussortieren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Beleidigungen löschen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Grammatikalische Fehler korrigieren</a:t>
            </a:r>
          </a:p>
          <a:p>
            <a:pPr lvl="1"/>
            <a:r>
              <a:rPr lang="de-DE" sz="1600" dirty="0">
                <a:latin typeface="Lato Light" panose="020F0302020204030203" pitchFamily="34" charset="0"/>
              </a:rPr>
              <a:t>-&gt; Erhalten saubere Daten 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4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50" y="120433"/>
            <a:ext cx="5251450" cy="976184"/>
          </a:xfrm>
        </p:spPr>
        <p:txBody>
          <a:bodyPr rtlCol="0">
            <a:normAutofit/>
          </a:bodyPr>
          <a:lstStyle/>
          <a:p>
            <a:pPr rtl="0"/>
            <a:r>
              <a:rPr lang="de-DE" sz="3600" dirty="0"/>
              <a:t>Visualisierung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8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430A5B-7B92-49C5-8505-39E82C49C59A}"/>
              </a:ext>
            </a:extLst>
          </p:cNvPr>
          <p:cNvSpPr txBox="1"/>
          <p:nvPr/>
        </p:nvSpPr>
        <p:spPr>
          <a:xfrm>
            <a:off x="6940550" y="2644170"/>
            <a:ext cx="4132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Twitter Daten werden vorbereinigt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Nicht relevante Tweets aussortieren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Beleidigungen löschen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latin typeface="Lato Light" panose="020F0302020204030203" pitchFamily="34" charset="0"/>
              </a:rPr>
              <a:t>Grammatikalische Fehler korrigieren</a:t>
            </a:r>
          </a:p>
          <a:p>
            <a:pPr lvl="1"/>
            <a:r>
              <a:rPr lang="de-DE" sz="1600" dirty="0">
                <a:latin typeface="Lato Light" panose="020F0302020204030203" pitchFamily="34" charset="0"/>
              </a:rPr>
              <a:t>-&gt; Erhalten saubere Daten </a:t>
            </a:r>
          </a:p>
          <a:p>
            <a:pPr marL="742950" lvl="1" indent="-285750">
              <a:buFontTx/>
              <a:buChar char="-"/>
            </a:pPr>
            <a:endParaRPr lang="de-DE" sz="1600" dirty="0">
              <a:latin typeface="Lato Light" panose="020F0302020204030203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D984C6F-F446-4EE9-B761-7A6C3922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87" y="1427696"/>
            <a:ext cx="4617149" cy="40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Himmel, draußen, blau enthält.&#10;&#10;Automatisch generierte Beschreibung">
            <a:extLst>
              <a:ext uri="{FF2B5EF4-FFF2-40B4-BE49-F238E27FC236}">
                <a16:creationId xmlns:a16="http://schemas.microsoft.com/office/drawing/2014/main" id="{CCD09786-084E-4EB7-9C49-014C6AF03E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Ayman </a:t>
            </a:r>
            <a:r>
              <a:rPr lang="de-DE" dirty="0" err="1"/>
              <a:t>Madhour</a:t>
            </a:r>
            <a:r>
              <a:rPr lang="de-DE" dirty="0"/>
              <a:t>, Lukas Bach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A534908-B05B-41EB-9A43-2E234506D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856" y="3587036"/>
            <a:ext cx="852220" cy="85222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CBC1C1D-1B55-481E-B4A3-366B870B5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889" y="3587036"/>
            <a:ext cx="852221" cy="85222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1EC3CD-E780-4521-A00A-0BD7D295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135" y="3587037"/>
            <a:ext cx="852220" cy="852220"/>
          </a:xfrm>
          <a:prstGeom prst="rect">
            <a:avLst/>
          </a:prstGeom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28F4FC48-507D-4CA6-8675-54A9E4D0D92E}"/>
              </a:ext>
            </a:extLst>
          </p:cNvPr>
          <p:cNvSpPr txBox="1">
            <a:spLocks/>
          </p:cNvSpPr>
          <p:nvPr/>
        </p:nvSpPr>
        <p:spPr>
          <a:xfrm>
            <a:off x="350836" y="1801822"/>
            <a:ext cx="11490325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4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de-DE" sz="37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7222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74_TF55661986_Win32.potx" id="{0784DF48-C25B-4EA3-A273-21F053E1DCCF}" vid="{90552AF7-D568-442C-ABA2-CC74F72D9A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Technische Präsentation</Template>
  <TotalTime>0</TotalTime>
  <Words>764</Words>
  <Application>Microsoft Office PowerPoint</Application>
  <PresentationFormat>Breitbild</PresentationFormat>
  <Paragraphs>72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Lato Light</vt:lpstr>
      <vt:lpstr>Open Sans</vt:lpstr>
      <vt:lpstr>Wingdings</vt:lpstr>
      <vt:lpstr>Office-Design</vt:lpstr>
      <vt:lpstr>Covax Sentiment</vt:lpstr>
      <vt:lpstr>Agenda</vt:lpstr>
      <vt:lpstr>Motivation</vt:lpstr>
      <vt:lpstr>DATA Mining</vt:lpstr>
      <vt:lpstr>Natural Language Processing</vt:lpstr>
      <vt:lpstr>Sentiment Analyse</vt:lpstr>
      <vt:lpstr>Data Engineering</vt:lpstr>
      <vt:lpstr>Visualisierung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Covax Sentiment</dc:title>
  <dc:creator>kbiuvizvviz vkhvkubljk</dc:creator>
  <cp:lastModifiedBy>kbiuvizvviz vkhvkubljk</cp:lastModifiedBy>
  <cp:revision>10</cp:revision>
  <dcterms:created xsi:type="dcterms:W3CDTF">2021-06-05T11:30:19Z</dcterms:created>
  <dcterms:modified xsi:type="dcterms:W3CDTF">2021-06-05T16:33:07Z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